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3"/>
  </p:notesMasterIdLst>
  <p:sldIdLst>
    <p:sldId id="262" r:id="rId2"/>
  </p:sldIdLst>
  <p:sldSz cx="7775575" cy="10907713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723A"/>
    <a:srgbClr val="EE8593"/>
    <a:srgbClr val="88C897"/>
    <a:srgbClr val="63BFAA"/>
    <a:srgbClr val="E94708"/>
    <a:srgbClr val="906E30"/>
    <a:srgbClr val="82582D"/>
    <a:srgbClr val="664724"/>
    <a:srgbClr val="645226"/>
    <a:srgbClr val="6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29" d="100"/>
          <a:sy n="29" d="100"/>
        </p:scale>
        <p:origin x="1854" y="78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0" cy="495029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0"/>
            <a:ext cx="2918830" cy="495029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2016/12/27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82" tIns="45391" rIns="90782" bIns="4539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782" tIns="45391" rIns="90782" bIns="4539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8"/>
            <a:ext cx="2918830" cy="495028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8"/>
            <a:ext cx="2918830" cy="495028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gi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emf"/><Relationship Id="rId5" Type="http://schemas.openxmlformats.org/officeDocument/2006/relationships/image" Target="../media/image4.png"/><Relationship Id="rId10" Type="http://schemas.openxmlformats.org/officeDocument/2006/relationships/image" Target="../media/image9.emf"/><Relationship Id="rId4" Type="http://schemas.openxmlformats.org/officeDocument/2006/relationships/image" Target="../media/image3.png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2548" y="-328690"/>
            <a:ext cx="8194415" cy="1162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612" y="7319410"/>
            <a:ext cx="1627409" cy="1627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 descr="Z:\47870-0707_JP160708\第五弾（48点）-0720(241-254)\247_836d_baby\未标题-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697" y="64166"/>
            <a:ext cx="7793097" cy="553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Z:\47870-0707_JP160708\第五弾（48点）-0720(241-254)\247_836d_baby\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217832"/>
            <a:ext cx="890588" cy="785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Z:\47870-0707_JP160708\第五弾（48点）-0720(241-254)\247_836d_baby\4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498" y="5599284"/>
            <a:ext cx="401638" cy="53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340" y="967230"/>
            <a:ext cx="1398755" cy="23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7837" y="2040900"/>
            <a:ext cx="56980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400" b="1" dirty="0" smtClean="0">
                <a:solidFill>
                  <a:srgbClr val="EE859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講師　中根直子先生</a:t>
            </a:r>
            <a:endParaRPr lang="zh-CN" altLang="en-US" sz="4400" b="1" dirty="0">
              <a:solidFill>
                <a:srgbClr val="EE8593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71534" y="2842235"/>
            <a:ext cx="44766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accent3">
                    <a:lumMod val="75000"/>
                  </a:schemeClr>
                </a:solidFill>
              </a:rPr>
              <a:t>日本赤十字社医療</a:t>
            </a:r>
            <a:r>
              <a:rPr lang="ja-JP" altLang="en-US" sz="2000" dirty="0" smtClean="0">
                <a:solidFill>
                  <a:schemeClr val="accent3">
                    <a:lumMod val="75000"/>
                  </a:schemeClr>
                </a:solidFill>
              </a:rPr>
              <a:t>センター</a:t>
            </a:r>
            <a:endParaRPr lang="en-US" altLang="ja-JP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ja-JP" altLang="en-US" sz="2000" dirty="0" smtClean="0">
                <a:solidFill>
                  <a:schemeClr val="accent3">
                    <a:lumMod val="75000"/>
                  </a:schemeClr>
                </a:solidFill>
              </a:rPr>
              <a:t>看護部</a:t>
            </a:r>
            <a:r>
              <a:rPr lang="ja-JP" altLang="en-US" sz="2000" dirty="0">
                <a:solidFill>
                  <a:schemeClr val="accent3">
                    <a:lumMod val="75000"/>
                  </a:schemeClr>
                </a:solidFill>
              </a:rPr>
              <a:t>　教育企画</a:t>
            </a:r>
            <a:r>
              <a:rPr lang="ja-JP" altLang="en-US" sz="2000" dirty="0" smtClean="0">
                <a:solidFill>
                  <a:schemeClr val="accent3">
                    <a:lumMod val="75000"/>
                  </a:schemeClr>
                </a:solidFill>
              </a:rPr>
              <a:t>室長　助産師</a:t>
            </a:r>
            <a:r>
              <a:rPr lang="ja-JP" altLang="en-US" sz="2000" dirty="0"/>
              <a:t>　</a:t>
            </a:r>
            <a:endParaRPr lang="zh-CN" altLang="en-US" sz="2000" dirty="0">
              <a:latin typeface="+mj-ea"/>
              <a:ea typeface="+mj-ea"/>
            </a:endParaRP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9225" y="5476268"/>
            <a:ext cx="1080000" cy="18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6701" y="835472"/>
            <a:ext cx="604150" cy="6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3178" y="5408391"/>
            <a:ext cx="1964843" cy="1964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" name="TextBox 44"/>
          <p:cNvSpPr txBox="1"/>
          <p:nvPr/>
        </p:nvSpPr>
        <p:spPr>
          <a:xfrm>
            <a:off x="520893" y="7458308"/>
            <a:ext cx="37055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800" dirty="0">
                <a:solidFill>
                  <a:schemeClr val="bg1"/>
                </a:solidFill>
                <a:latin typeface="+mj-ea"/>
                <a:ea typeface="+mj-ea"/>
              </a:rPr>
              <a:t>会場</a:t>
            </a:r>
            <a:r>
              <a:rPr lang="en-US" altLang="ja-JP" sz="1800" dirty="0" smtClean="0">
                <a:solidFill>
                  <a:schemeClr val="bg1"/>
                </a:solidFill>
                <a:latin typeface="+mj-ea"/>
                <a:ea typeface="+mj-ea"/>
              </a:rPr>
              <a:t>:</a:t>
            </a:r>
            <a:r>
              <a:rPr lang="ja-JP" altLang="en-US" sz="1800" dirty="0" smtClean="0">
                <a:solidFill>
                  <a:schemeClr val="bg1"/>
                </a:solidFill>
                <a:latin typeface="+mj-ea"/>
                <a:ea typeface="+mj-ea"/>
              </a:rPr>
              <a:t>信州大学医学部附属病院</a:t>
            </a:r>
            <a:endParaRPr lang="en-US" altLang="ja-JP" sz="1800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pPr algn="ctr"/>
            <a:r>
              <a:rPr lang="ja-JP" altLang="en-US" sz="1800" dirty="0" smtClean="0">
                <a:solidFill>
                  <a:schemeClr val="bg1"/>
                </a:solidFill>
                <a:latin typeface="+mj-ea"/>
                <a:ea typeface="+mj-ea"/>
              </a:rPr>
              <a:t>外来棟</a:t>
            </a:r>
            <a:r>
              <a:rPr lang="en-US" altLang="ja-JP" sz="1800" dirty="0" smtClean="0">
                <a:solidFill>
                  <a:schemeClr val="bg1"/>
                </a:solidFill>
                <a:latin typeface="+mj-ea"/>
                <a:ea typeface="+mj-ea"/>
              </a:rPr>
              <a:t>4</a:t>
            </a:r>
            <a:r>
              <a:rPr lang="ja-JP" altLang="en-US" sz="1800" dirty="0" smtClean="0">
                <a:solidFill>
                  <a:schemeClr val="bg1"/>
                </a:solidFill>
                <a:latin typeface="+mj-ea"/>
                <a:ea typeface="+mj-ea"/>
              </a:rPr>
              <a:t>階大会議室</a:t>
            </a:r>
            <a:endParaRPr lang="en-US" altLang="ja-JP" sz="1800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pPr algn="ctr"/>
            <a:endParaRPr lang="zh-CN" altLang="en-US" sz="18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pic>
        <p:nvPicPr>
          <p:cNvPr id="48" name="Picture 2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2608" y="5293988"/>
            <a:ext cx="676909" cy="26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" name="TextBox 50"/>
          <p:cNvSpPr txBox="1"/>
          <p:nvPr/>
        </p:nvSpPr>
        <p:spPr>
          <a:xfrm>
            <a:off x="9649319" y="7247410"/>
            <a:ext cx="37055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schemeClr val="bg1"/>
                </a:solidFill>
                <a:latin typeface="+mj-ea"/>
                <a:ea typeface="+mj-ea"/>
              </a:rPr>
              <a:t>大きなバスタオル・水分補給できるもの</a:t>
            </a:r>
            <a:endParaRPr lang="zh-CN" altLang="en-US" sz="12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634207" y="5841327"/>
            <a:ext cx="21524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 smtClean="0">
                <a:solidFill>
                  <a:schemeClr val="bg1"/>
                </a:solidFill>
                <a:latin typeface="+mj-ea"/>
                <a:ea typeface="+mj-ea"/>
              </a:rPr>
              <a:t>参加費</a:t>
            </a:r>
            <a:endParaRPr lang="en-US" altLang="ja-JP" sz="3200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pPr algn="ctr"/>
            <a:r>
              <a:rPr lang="ja-JP" altLang="en-US" sz="3200" dirty="0" smtClean="0">
                <a:solidFill>
                  <a:schemeClr val="bg1"/>
                </a:solidFill>
                <a:latin typeface="+mj-ea"/>
                <a:ea typeface="+mj-ea"/>
              </a:rPr>
              <a:t>無料</a:t>
            </a:r>
            <a:endParaRPr lang="zh-CN" altLang="en-US" sz="32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189579" y="5214718"/>
            <a:ext cx="5110479" cy="386554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76409" y="819436"/>
            <a:ext cx="6135539" cy="1693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solidFill>
                  <a:schemeClr val="accent3">
                    <a:lumMod val="75000"/>
                  </a:schemeClr>
                </a:solidFill>
              </a:rPr>
              <a:t>信州大学</a:t>
            </a:r>
            <a:endParaRPr kumimoji="1" lang="en-US" altLang="ja-JP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kumimoji="1" lang="ja-JP" altLang="en-US" sz="2000" b="1" dirty="0" smtClean="0">
                <a:solidFill>
                  <a:schemeClr val="accent3">
                    <a:lumMod val="75000"/>
                  </a:schemeClr>
                </a:solidFill>
              </a:rPr>
              <a:t>院内助産リーダー養成</a:t>
            </a:r>
            <a:r>
              <a:rPr lang="ja-JP" altLang="en-US" sz="2000" b="1" dirty="0" smtClean="0">
                <a:solidFill>
                  <a:schemeClr val="accent3">
                    <a:lumMod val="75000"/>
                  </a:schemeClr>
                </a:solidFill>
              </a:rPr>
              <a:t>コース</a:t>
            </a:r>
            <a:endParaRPr lang="en-US" altLang="ja-JP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kumimoji="1" lang="ja-JP" altLang="en-US" sz="3600" b="1" dirty="0" smtClean="0">
                <a:solidFill>
                  <a:schemeClr val="accent3">
                    <a:lumMod val="75000"/>
                  </a:schemeClr>
                </a:solidFill>
              </a:rPr>
              <a:t>特別講演　公開講座</a:t>
            </a:r>
            <a:endParaRPr kumimoji="1" lang="en-US" altLang="ja-JP" sz="36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kumimoji="1" lang="ja-JP" alt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93779" y="6005430"/>
            <a:ext cx="483268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800" dirty="0" smtClean="0">
                <a:solidFill>
                  <a:schemeClr val="tx2"/>
                </a:solidFill>
                <a:latin typeface="+mj-ea"/>
                <a:ea typeface="+mj-ea"/>
              </a:rPr>
              <a:t>平成</a:t>
            </a:r>
            <a:r>
              <a:rPr lang="en-US" altLang="ja-JP" sz="3800" dirty="0" smtClean="0">
                <a:solidFill>
                  <a:schemeClr val="tx2"/>
                </a:solidFill>
                <a:latin typeface="+mj-ea"/>
                <a:ea typeface="+mj-ea"/>
              </a:rPr>
              <a:t>29</a:t>
            </a:r>
            <a:r>
              <a:rPr lang="ja-JP" altLang="en-US" sz="3800" dirty="0" smtClean="0">
                <a:solidFill>
                  <a:schemeClr val="tx2"/>
                </a:solidFill>
                <a:latin typeface="+mj-ea"/>
                <a:ea typeface="+mj-ea"/>
              </a:rPr>
              <a:t>年</a:t>
            </a:r>
            <a:r>
              <a:rPr lang="en-US" altLang="ja-JP" sz="3800" dirty="0" smtClean="0">
                <a:solidFill>
                  <a:schemeClr val="tx2"/>
                </a:solidFill>
                <a:latin typeface="+mj-ea"/>
                <a:ea typeface="+mj-ea"/>
              </a:rPr>
              <a:t>1</a:t>
            </a:r>
            <a:r>
              <a:rPr lang="ja-JP" altLang="en-US" sz="3800" dirty="0" smtClean="0">
                <a:solidFill>
                  <a:schemeClr val="tx2"/>
                </a:solidFill>
                <a:latin typeface="+mj-ea"/>
                <a:ea typeface="+mj-ea"/>
              </a:rPr>
              <a:t>月</a:t>
            </a:r>
            <a:r>
              <a:rPr lang="en-US" altLang="ja-JP" sz="3800" dirty="0" smtClean="0">
                <a:solidFill>
                  <a:schemeClr val="tx2"/>
                </a:solidFill>
                <a:latin typeface="+mj-ea"/>
                <a:ea typeface="+mj-ea"/>
              </a:rPr>
              <a:t>14</a:t>
            </a:r>
            <a:r>
              <a:rPr lang="ja-JP" altLang="en-US" sz="3800" dirty="0" smtClean="0">
                <a:solidFill>
                  <a:schemeClr val="tx2"/>
                </a:solidFill>
                <a:latin typeface="+mj-ea"/>
                <a:ea typeface="+mj-ea"/>
              </a:rPr>
              <a:t>日（土）</a:t>
            </a:r>
            <a:r>
              <a:rPr lang="en-US" altLang="ja-JP" sz="3800" dirty="0" smtClean="0">
                <a:solidFill>
                  <a:schemeClr val="tx2"/>
                </a:solidFill>
                <a:latin typeface="+mj-ea"/>
                <a:ea typeface="+mj-ea"/>
              </a:rPr>
              <a:t>13</a:t>
            </a:r>
            <a:r>
              <a:rPr lang="ja-JP" altLang="en-US" sz="3800" dirty="0" smtClean="0">
                <a:solidFill>
                  <a:schemeClr val="tx2"/>
                </a:solidFill>
                <a:latin typeface="+mj-ea"/>
                <a:ea typeface="+mj-ea"/>
              </a:rPr>
              <a:t>：</a:t>
            </a:r>
            <a:r>
              <a:rPr lang="en-US" altLang="ja-JP" sz="3800" dirty="0" smtClean="0">
                <a:solidFill>
                  <a:schemeClr val="tx2"/>
                </a:solidFill>
                <a:latin typeface="+mj-ea"/>
                <a:ea typeface="+mj-ea"/>
              </a:rPr>
              <a:t>00</a:t>
            </a:r>
            <a:r>
              <a:rPr lang="ja-JP" altLang="en-US" sz="3800" dirty="0" smtClean="0">
                <a:solidFill>
                  <a:schemeClr val="tx2"/>
                </a:solidFill>
                <a:latin typeface="+mj-ea"/>
                <a:ea typeface="+mj-ea"/>
              </a:rPr>
              <a:t>～</a:t>
            </a:r>
            <a:r>
              <a:rPr lang="en-US" altLang="ja-JP" sz="3800" dirty="0" smtClean="0">
                <a:solidFill>
                  <a:schemeClr val="tx2"/>
                </a:solidFill>
                <a:latin typeface="+mj-ea"/>
                <a:ea typeface="+mj-ea"/>
              </a:rPr>
              <a:t>15</a:t>
            </a:r>
            <a:r>
              <a:rPr lang="ja-JP" altLang="en-US" sz="3800" dirty="0" smtClean="0">
                <a:solidFill>
                  <a:schemeClr val="tx2"/>
                </a:solidFill>
                <a:latin typeface="+mj-ea"/>
                <a:ea typeface="+mj-ea"/>
              </a:rPr>
              <a:t>：</a:t>
            </a:r>
            <a:r>
              <a:rPr lang="en-US" altLang="ja-JP" sz="3800" dirty="0" smtClean="0">
                <a:solidFill>
                  <a:schemeClr val="tx2"/>
                </a:solidFill>
                <a:latin typeface="+mj-ea"/>
                <a:ea typeface="+mj-ea"/>
              </a:rPr>
              <a:t>30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83877" y="7376303"/>
            <a:ext cx="63436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tx2"/>
                </a:solidFill>
              </a:rPr>
              <a:t>信州大学医学部附属病院</a:t>
            </a:r>
            <a:endParaRPr kumimoji="1" lang="en-US" altLang="ja-JP" sz="3200" dirty="0" smtClean="0">
              <a:solidFill>
                <a:schemeClr val="tx2"/>
              </a:solidFill>
            </a:endParaRPr>
          </a:p>
          <a:p>
            <a:r>
              <a:rPr kumimoji="1" lang="ja-JP" altLang="en-US" sz="3200" dirty="0" smtClean="0">
                <a:solidFill>
                  <a:schemeClr val="tx2"/>
                </a:solidFill>
              </a:rPr>
              <a:t>外来棟</a:t>
            </a:r>
            <a:r>
              <a:rPr kumimoji="1" lang="en-US" altLang="ja-JP" sz="3200" dirty="0" smtClean="0">
                <a:solidFill>
                  <a:schemeClr val="tx2"/>
                </a:solidFill>
              </a:rPr>
              <a:t>4</a:t>
            </a:r>
            <a:r>
              <a:rPr kumimoji="1" lang="ja-JP" altLang="en-US" sz="3200" dirty="0" smtClean="0">
                <a:solidFill>
                  <a:schemeClr val="tx2"/>
                </a:solidFill>
              </a:rPr>
              <a:t>階　大会議室</a:t>
            </a:r>
            <a:endParaRPr kumimoji="1" lang="ja-JP" altLang="en-US" sz="3200" dirty="0">
              <a:solidFill>
                <a:schemeClr val="tx2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36899" y="5753810"/>
            <a:ext cx="1021992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chemeClr val="tx2"/>
                </a:solidFill>
              </a:rPr>
              <a:t>日時</a:t>
            </a:r>
            <a:r>
              <a:rPr lang="ja-JP" altLang="en-US" dirty="0" smtClean="0"/>
              <a:t>：</a:t>
            </a:r>
            <a:endParaRPr kumimoji="1" lang="ja-JP" altLang="en-US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207047" y="7058762"/>
            <a:ext cx="1021992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tx2"/>
                </a:solidFill>
              </a:rPr>
              <a:t>会場</a:t>
            </a:r>
            <a:r>
              <a:rPr lang="ja-JP" altLang="en-US" dirty="0" smtClean="0"/>
              <a:t>：</a:t>
            </a:r>
            <a:endParaRPr kumimoji="1" lang="ja-JP" altLang="en-US" dirty="0"/>
          </a:p>
        </p:txBody>
      </p:sp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386" y="5109273"/>
            <a:ext cx="936894" cy="10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7" name="TextBox 5"/>
          <p:cNvSpPr txBox="1"/>
          <p:nvPr/>
        </p:nvSpPr>
        <p:spPr>
          <a:xfrm>
            <a:off x="351333" y="3490336"/>
            <a:ext cx="69890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400" b="1" dirty="0" smtClean="0">
                <a:solidFill>
                  <a:srgbClr val="EE859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『</a:t>
            </a:r>
            <a:r>
              <a:rPr lang="ja-JP" altLang="en-US" sz="4400" b="1" dirty="0" smtClean="0">
                <a:solidFill>
                  <a:srgbClr val="EE859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フリースタイル出産</a:t>
            </a:r>
            <a:r>
              <a:rPr lang="en-US" altLang="ja-JP" sz="4400" b="1" dirty="0" smtClean="0">
                <a:solidFill>
                  <a:srgbClr val="EE859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』</a:t>
            </a:r>
            <a:endParaRPr lang="zh-CN" altLang="en-US" sz="4400" b="1" dirty="0">
              <a:solidFill>
                <a:srgbClr val="EE8593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162613" y="7779380"/>
            <a:ext cx="1788287" cy="709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</a:rPr>
              <a:t>簡単な演習もあります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pic>
        <p:nvPicPr>
          <p:cNvPr id="37" name="図 3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055" y="57698"/>
            <a:ext cx="746345" cy="1113141"/>
          </a:xfrm>
          <a:prstGeom prst="rect">
            <a:avLst/>
          </a:prstGeom>
        </p:spPr>
      </p:pic>
      <p:sp>
        <p:nvSpPr>
          <p:cNvPr id="38" name="テキスト ボックス 37"/>
          <p:cNvSpPr txBox="1"/>
          <p:nvPr/>
        </p:nvSpPr>
        <p:spPr>
          <a:xfrm>
            <a:off x="1271534" y="4277953"/>
            <a:ext cx="55634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A4723A"/>
                </a:solidFill>
              </a:rPr>
              <a:t>安全・安心な出産、妊産婦・家族が満足できる出産、自律した助産師に必要な能力についてお話しいただきます</a:t>
            </a:r>
            <a:endParaRPr kumimoji="1" lang="ja-JP" altLang="en-US" sz="1600" dirty="0">
              <a:solidFill>
                <a:srgbClr val="A4723A"/>
              </a:solidFill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-50698" y="9109190"/>
            <a:ext cx="7924697" cy="176681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3937" y="9461235"/>
            <a:ext cx="2401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 smtClean="0">
                <a:solidFill>
                  <a:schemeClr val="accent6">
                    <a:lumMod val="50000"/>
                  </a:schemeClr>
                </a:solidFill>
              </a:rPr>
              <a:t>お問合せ先：</a:t>
            </a:r>
            <a:endParaRPr kumimoji="1" lang="ja-JP" altLang="en-US" sz="1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333973" y="9432254"/>
            <a:ext cx="4941487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accent6">
                    <a:lumMod val="50000"/>
                  </a:schemeClr>
                </a:solidFill>
              </a:rPr>
              <a:t>信州大学医学部附属病院　看護管理室　青柳</a:t>
            </a:r>
            <a:r>
              <a:rPr kumimoji="1" lang="ja-JP" altLang="en-US" dirty="0" smtClean="0">
                <a:solidFill>
                  <a:schemeClr val="accent6">
                    <a:lumMod val="50000"/>
                  </a:schemeClr>
                </a:solidFill>
              </a:rPr>
              <a:t>　</a:t>
            </a:r>
            <a:endParaRPr kumimoji="1" lang="ja-JP" alt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329390" y="9810117"/>
            <a:ext cx="48388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accent6">
                    <a:lumMod val="50000"/>
                  </a:schemeClr>
                </a:solidFill>
              </a:rPr>
              <a:t>電話：</a:t>
            </a:r>
            <a:r>
              <a:rPr kumimoji="1" lang="en-US" altLang="ja-JP" sz="1600" dirty="0" smtClean="0">
                <a:solidFill>
                  <a:schemeClr val="accent6">
                    <a:lumMod val="50000"/>
                  </a:schemeClr>
                </a:solidFill>
              </a:rPr>
              <a:t>0263-37-2739</a:t>
            </a:r>
            <a:r>
              <a:rPr kumimoji="1" lang="ja-JP" altLang="en-US" sz="1600" dirty="0" smtClean="0">
                <a:solidFill>
                  <a:schemeClr val="accent6">
                    <a:lumMod val="50000"/>
                  </a:schemeClr>
                </a:solidFill>
              </a:rPr>
              <a:t>　　</a:t>
            </a:r>
            <a:r>
              <a:rPr lang="en-US" altLang="ja-JP" sz="1600" dirty="0">
                <a:solidFill>
                  <a:schemeClr val="accent6">
                    <a:lumMod val="50000"/>
                  </a:schemeClr>
                </a:solidFill>
              </a:rPr>
              <a:t>FAX</a:t>
            </a:r>
            <a:r>
              <a:rPr lang="ja-JP" altLang="en-US" sz="1600" dirty="0">
                <a:solidFill>
                  <a:schemeClr val="accent6">
                    <a:lumMod val="50000"/>
                  </a:schemeClr>
                </a:solidFill>
              </a:rPr>
              <a:t>：</a:t>
            </a:r>
            <a:r>
              <a:rPr lang="en-US" altLang="ja-JP" sz="1600" dirty="0">
                <a:solidFill>
                  <a:schemeClr val="accent6">
                    <a:lumMod val="50000"/>
                  </a:schemeClr>
                </a:solidFill>
              </a:rPr>
              <a:t>0263-37-2733</a:t>
            </a:r>
            <a:endParaRPr lang="ja-JP" altLang="en-US" sz="1600" dirty="0">
              <a:solidFill>
                <a:schemeClr val="accent6">
                  <a:lumMod val="50000"/>
                </a:schemeClr>
              </a:solidFill>
            </a:endParaRPr>
          </a:p>
          <a:p>
            <a:endParaRPr kumimoji="1" lang="ja-JP" altLang="en-US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-35866" y="9100575"/>
            <a:ext cx="5729810" cy="709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C00000"/>
                </a:solidFill>
              </a:rPr>
              <a:t>事前申込み：ＦＡＸ</a:t>
            </a:r>
            <a:r>
              <a:rPr lang="ja-JP" altLang="en-US" dirty="0" smtClean="0">
                <a:solidFill>
                  <a:srgbClr val="C00000"/>
                </a:solidFill>
              </a:rPr>
              <a:t>またはメール</a:t>
            </a:r>
            <a:r>
              <a:rPr lang="ja-JP" altLang="en-US" dirty="0">
                <a:solidFill>
                  <a:srgbClr val="C00000"/>
                </a:solidFill>
              </a:rPr>
              <a:t>でお願いします</a:t>
            </a:r>
            <a:endParaRPr lang="en-US" altLang="ja-JP" dirty="0">
              <a:solidFill>
                <a:srgbClr val="C00000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329391" y="10027071"/>
            <a:ext cx="3786733" cy="408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accent6">
                    <a:lumMod val="50000"/>
                  </a:schemeClr>
                </a:solidFill>
              </a:rPr>
              <a:t>advancedmw@shinshu-u.ac.jp</a:t>
            </a:r>
            <a:endParaRPr kumimoji="1" lang="ja-JP" alt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3937" y="10391963"/>
            <a:ext cx="5787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dirty="0" smtClean="0">
                <a:solidFill>
                  <a:schemeClr val="accent6">
                    <a:lumMod val="50000"/>
                  </a:schemeClr>
                </a:solidFill>
              </a:rPr>
              <a:t>院内助産リーダー養成コース</a:t>
            </a:r>
            <a:r>
              <a:rPr lang="en-US" altLang="ja-JP" sz="1800" dirty="0" smtClean="0">
                <a:solidFill>
                  <a:schemeClr val="accent6">
                    <a:lumMod val="50000"/>
                  </a:schemeClr>
                </a:solidFill>
              </a:rPr>
              <a:t>HP</a:t>
            </a:r>
            <a:r>
              <a:rPr lang="ja-JP" altLang="en-US" sz="1800" dirty="0" smtClean="0">
                <a:solidFill>
                  <a:schemeClr val="accent6">
                    <a:lumMod val="50000"/>
                  </a:schemeClr>
                </a:solidFill>
              </a:rPr>
              <a:t>：</a:t>
            </a:r>
            <a:endParaRPr kumimoji="1" lang="ja-JP" altLang="en-US" sz="1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215755" y="10376919"/>
            <a:ext cx="5321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dirty="0">
                <a:solidFill>
                  <a:schemeClr val="accent5"/>
                </a:solidFill>
              </a:rPr>
              <a:t>http://wwwhp.md.shinshu-u.ac.jp/innai-josan/</a:t>
            </a:r>
            <a:endParaRPr kumimoji="1" lang="ja-JP" altLang="en-US" sz="1800" dirty="0">
              <a:solidFill>
                <a:schemeClr val="accent5"/>
              </a:solidFill>
            </a:endParaRPr>
          </a:p>
        </p:txBody>
      </p:sp>
      <p:pic>
        <p:nvPicPr>
          <p:cNvPr id="10" name="Picture 1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42721">
            <a:off x="6573189" y="9391515"/>
            <a:ext cx="1216158" cy="11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テキスト ボックス 11"/>
          <p:cNvSpPr txBox="1"/>
          <p:nvPr/>
        </p:nvSpPr>
        <p:spPr>
          <a:xfrm>
            <a:off x="5106923" y="9098443"/>
            <a:ext cx="2235649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C00000"/>
                </a:solidFill>
              </a:rPr>
              <a:t>締切</a:t>
            </a:r>
            <a:r>
              <a:rPr kumimoji="1" lang="en-US" altLang="ja-JP" dirty="0" smtClean="0">
                <a:solidFill>
                  <a:srgbClr val="C00000"/>
                </a:solidFill>
              </a:rPr>
              <a:t>1</a:t>
            </a:r>
            <a:r>
              <a:rPr kumimoji="1" lang="ja-JP" altLang="en-US" dirty="0" smtClean="0">
                <a:solidFill>
                  <a:srgbClr val="C00000"/>
                </a:solidFill>
              </a:rPr>
              <a:t>月</a:t>
            </a:r>
            <a:r>
              <a:rPr kumimoji="1" lang="en-US" altLang="ja-JP" dirty="0" smtClean="0">
                <a:solidFill>
                  <a:srgbClr val="C00000"/>
                </a:solidFill>
              </a:rPr>
              <a:t>10</a:t>
            </a:r>
            <a:r>
              <a:rPr kumimoji="1" lang="ja-JP" altLang="en-US" dirty="0" smtClean="0">
                <a:solidFill>
                  <a:srgbClr val="C00000"/>
                </a:solidFill>
              </a:rPr>
              <a:t>日（火）</a:t>
            </a:r>
            <a:endParaRPr kumimoji="1" lang="ja-JP" altLang="en-US" dirty="0">
              <a:solidFill>
                <a:srgbClr val="C00000"/>
              </a:solidFill>
            </a:endParaRPr>
          </a:p>
        </p:txBody>
      </p:sp>
      <p:sp>
        <p:nvSpPr>
          <p:cNvPr id="14" name="円形吹き出し 13"/>
          <p:cNvSpPr/>
          <p:nvPr/>
        </p:nvSpPr>
        <p:spPr>
          <a:xfrm>
            <a:off x="5690049" y="2360950"/>
            <a:ext cx="2052350" cy="1186685"/>
          </a:xfrm>
          <a:prstGeom prst="wedgeEllipseCallout">
            <a:avLst>
              <a:gd name="adj1" fmla="val -57468"/>
              <a:gd name="adj2" fmla="val -950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200" b="1" dirty="0" smtClean="0">
                <a:solidFill>
                  <a:srgbClr val="FFFF00"/>
                </a:solidFill>
              </a:rPr>
              <a:t>どなたでも</a:t>
            </a:r>
            <a:r>
              <a:rPr kumimoji="1" lang="ja-JP" altLang="en-US" sz="2400" b="1" dirty="0" smtClean="0">
                <a:solidFill>
                  <a:srgbClr val="FFFF00"/>
                </a:solidFill>
              </a:rPr>
              <a:t>参加</a:t>
            </a:r>
            <a:endParaRPr kumimoji="1" lang="en-US" altLang="ja-JP" sz="2400" b="1" dirty="0" smtClean="0">
              <a:solidFill>
                <a:srgbClr val="FFFF00"/>
              </a:solidFill>
            </a:endParaRPr>
          </a:p>
          <a:p>
            <a:pPr algn="ctr"/>
            <a:r>
              <a:rPr kumimoji="1" lang="ja-JP" altLang="en-US" sz="2400" b="1" dirty="0" smtClean="0">
                <a:solidFill>
                  <a:srgbClr val="FFFF00"/>
                </a:solidFill>
              </a:rPr>
              <a:t>できます</a:t>
            </a:r>
            <a:endParaRPr kumimoji="1" lang="ja-JP" altLang="en-US" sz="2400" b="1" dirty="0">
              <a:solidFill>
                <a:srgbClr val="FFFF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127330" y="8393233"/>
            <a:ext cx="3869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C00000"/>
                </a:solidFill>
              </a:rPr>
              <a:t>病院駐車場をご利用ください（</a:t>
            </a:r>
            <a:r>
              <a:rPr kumimoji="1" lang="en-US" altLang="ja-JP" sz="1600" dirty="0" smtClean="0">
                <a:solidFill>
                  <a:srgbClr val="C00000"/>
                </a:solidFill>
              </a:rPr>
              <a:t>200</a:t>
            </a:r>
            <a:r>
              <a:rPr kumimoji="1" lang="ja-JP" altLang="en-US" sz="1600" dirty="0" smtClean="0">
                <a:solidFill>
                  <a:srgbClr val="C00000"/>
                </a:solidFill>
              </a:rPr>
              <a:t>円）</a:t>
            </a:r>
            <a:endParaRPr kumimoji="1" lang="ja-JP" altLang="en-US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43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151</Words>
  <Application>Microsoft Office PowerPoint</Application>
  <PresentationFormat>ユーザー設定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ＭＳ Ｐゴシック</vt:lpstr>
      <vt:lpstr>宋体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2016-07-27T06:11:15Z</dcterms:created>
  <dcterms:modified xsi:type="dcterms:W3CDTF">2016-12-27T00:08:31Z</dcterms:modified>
</cp:coreProperties>
</file>